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8" r:id="rId31"/>
    <p:sldId id="285" r:id="rId32"/>
    <p:sldId id="286" r:id="rId33"/>
    <p:sldId id="287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10585C-DDF9-405A-B6A8-4330E650073A}" type="datetimeFigureOut">
              <a:rPr lang="id-ID" smtClean="0"/>
              <a:t>01/03/2020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273833-B807-4D93-94CA-8B45FDB8F68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593522"/>
          </a:xfrm>
        </p:spPr>
        <p:txBody>
          <a:bodyPr/>
          <a:lstStyle/>
          <a:p>
            <a:pPr algn="ctr"/>
            <a:r>
              <a:rPr lang="id-ID" dirty="0" smtClean="0"/>
              <a:t>SOAL TRYOUT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60762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5" cy="442535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Sediaan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larutan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melalui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nafas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mulut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memperoleh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efek</a:t>
            </a:r>
            <a:r>
              <a:rPr lang="en-US" dirty="0">
                <a:solidFill>
                  <a:schemeClr val="tx1"/>
                </a:solidFill>
              </a:rPr>
              <a:t> local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sediaan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Kapsul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Tablet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Inhalasi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Gel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Aerosol 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274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920879" cy="45693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perubahan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mengalami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kematian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peredaran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berhenti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daerah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perifer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tampak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bintik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kebiruan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Algor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mortis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Livor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mortis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Rigor </a:t>
            </a:r>
            <a:r>
              <a:rPr lang="en-US" dirty="0">
                <a:solidFill>
                  <a:schemeClr val="tx1"/>
                </a:solidFill>
              </a:rPr>
              <a:t>mortis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Dekompositas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Mati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cerebral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5519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Perhatikan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anatomi</a:t>
            </a:r>
            <a:r>
              <a:rPr lang="en-US" dirty="0">
                <a:solidFill>
                  <a:schemeClr val="tx1"/>
                </a:solidFill>
              </a:rPr>
              <a:t> system </a:t>
            </a:r>
            <a:r>
              <a:rPr lang="en-US" dirty="0" err="1">
                <a:solidFill>
                  <a:schemeClr val="tx1"/>
                </a:solidFill>
              </a:rPr>
              <a:t>reproduksi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atas</a:t>
            </a:r>
            <a:r>
              <a:rPr lang="en-US" dirty="0">
                <a:solidFill>
                  <a:schemeClr val="tx1"/>
                </a:solidFill>
              </a:rPr>
              <a:t>, organ yang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menambah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cairan</a:t>
            </a:r>
            <a:r>
              <a:rPr lang="en-US" dirty="0">
                <a:solidFill>
                  <a:schemeClr val="tx1"/>
                </a:solidFill>
              </a:rPr>
              <a:t> alkalis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cairan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seminalis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melindungi</a:t>
            </a:r>
            <a:r>
              <a:rPr lang="en-US" dirty="0">
                <a:solidFill>
                  <a:schemeClr val="tx1"/>
                </a:solidFill>
              </a:rPr>
              <a:t> spermatozoa </a:t>
            </a:r>
            <a:r>
              <a:rPr lang="en-US" dirty="0" err="1">
                <a:solidFill>
                  <a:schemeClr val="tx1"/>
                </a:solidFill>
              </a:rPr>
              <a:t>terhadap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asam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uretra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vagina </a:t>
            </a:r>
            <a:r>
              <a:rPr lang="en-US" dirty="0" err="1">
                <a:solidFill>
                  <a:schemeClr val="tx1"/>
                </a:solidFill>
              </a:rPr>
              <a:t>ditujukan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no……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id-ID" dirty="0" smtClean="0"/>
              <a:t>SOAL 11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85" y="1700808"/>
            <a:ext cx="199072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92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1" cy="504056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Perhatiakn</a:t>
            </a:r>
            <a:r>
              <a:rPr lang="en-US" dirty="0">
                <a:solidFill>
                  <a:schemeClr val="tx1"/>
                </a:solidFill>
              </a:rPr>
              <a:t> system </a:t>
            </a:r>
            <a:r>
              <a:rPr lang="en-US" dirty="0" err="1">
                <a:solidFill>
                  <a:schemeClr val="tx1"/>
                </a:solidFill>
              </a:rPr>
              <a:t>reproduksi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wanita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diatas</a:t>
            </a:r>
            <a:r>
              <a:rPr lang="en-US" dirty="0">
                <a:solidFill>
                  <a:schemeClr val="tx1"/>
                </a:solidFill>
              </a:rPr>
              <a:t>, organ yang </a:t>
            </a:r>
            <a:r>
              <a:rPr lang="en-US" dirty="0" err="1">
                <a:solidFill>
                  <a:schemeClr val="tx1"/>
                </a:solidFill>
              </a:rPr>
              <a:t>ditujukan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huruf</a:t>
            </a:r>
            <a:r>
              <a:rPr lang="en-US" dirty="0">
                <a:solidFill>
                  <a:schemeClr val="tx1"/>
                </a:solidFill>
              </a:rPr>
              <a:t> P </a:t>
            </a:r>
            <a:r>
              <a:rPr lang="en-US" dirty="0" err="1">
                <a:solidFill>
                  <a:schemeClr val="tx1"/>
                </a:solidFill>
              </a:rPr>
              <a:t>disebut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Uterus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Ovarium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Miometrium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Perineum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Endometrium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12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187220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09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80919" cy="475252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Perhatikan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anatomi</a:t>
            </a:r>
            <a:r>
              <a:rPr lang="en-US" dirty="0">
                <a:solidFill>
                  <a:schemeClr val="tx1"/>
                </a:solidFill>
              </a:rPr>
              <a:t> system </a:t>
            </a:r>
            <a:r>
              <a:rPr lang="en-US" dirty="0" err="1">
                <a:solidFill>
                  <a:schemeClr val="tx1"/>
                </a:solidFill>
              </a:rPr>
              <a:t>muskuluskeletal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anatomi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diatas</a:t>
            </a:r>
            <a:r>
              <a:rPr lang="en-US" dirty="0">
                <a:solidFill>
                  <a:schemeClr val="tx1"/>
                </a:solidFill>
              </a:rPr>
              <a:t>, organ yang </a:t>
            </a:r>
            <a:r>
              <a:rPr lang="en-US" dirty="0" err="1">
                <a:solidFill>
                  <a:schemeClr val="tx1"/>
                </a:solidFill>
              </a:rPr>
              <a:t>termasuk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tulang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panjang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ditujukan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no…..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12 – 13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14 – 15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15 – 16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16 – 17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17 – </a:t>
            </a:r>
            <a:r>
              <a:rPr lang="en-US" dirty="0" smtClean="0">
                <a:solidFill>
                  <a:schemeClr val="tx1"/>
                </a:solidFill>
              </a:rPr>
              <a:t>18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13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49" y="2060848"/>
            <a:ext cx="2304257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31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7" cy="468052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anatomi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tulang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cranium</a:t>
            </a: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Organ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ditujukan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no. 9 </a:t>
            </a:r>
            <a:r>
              <a:rPr lang="en-US" dirty="0" err="1">
                <a:solidFill>
                  <a:schemeClr val="tx1"/>
                </a:solidFill>
              </a:rPr>
              <a:t>disebut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id-ID" dirty="0" smtClean="0">
                <a:solidFill>
                  <a:schemeClr val="tx1"/>
                </a:solidFill>
              </a:rPr>
              <a:t>A.</a:t>
            </a:r>
            <a:r>
              <a:rPr lang="en-US" dirty="0" err="1" smtClean="0">
                <a:solidFill>
                  <a:schemeClr val="tx1"/>
                </a:solidFill>
              </a:rPr>
              <a:t>Cavum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nasal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id-ID" dirty="0" smtClean="0">
                <a:solidFill>
                  <a:schemeClr val="tx1"/>
                </a:solidFill>
              </a:rPr>
              <a:t>B.</a:t>
            </a:r>
            <a:r>
              <a:rPr lang="en-US" dirty="0" err="1" smtClean="0">
                <a:solidFill>
                  <a:schemeClr val="tx1"/>
                </a:solidFill>
              </a:rPr>
              <a:t>Cavum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orbita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id-ID" dirty="0" smtClean="0">
                <a:solidFill>
                  <a:schemeClr val="tx1"/>
                </a:solidFill>
              </a:rPr>
              <a:t>C.</a:t>
            </a:r>
            <a:r>
              <a:rPr lang="en-US" dirty="0" err="1" smtClean="0">
                <a:solidFill>
                  <a:schemeClr val="tx1"/>
                </a:solidFill>
              </a:rPr>
              <a:t>Cavum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thorax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id-ID" dirty="0" smtClean="0">
                <a:solidFill>
                  <a:schemeClr val="tx1"/>
                </a:solidFill>
              </a:rPr>
              <a:t>D.</a:t>
            </a:r>
            <a:r>
              <a:rPr lang="en-US" dirty="0" err="1" smtClean="0">
                <a:solidFill>
                  <a:schemeClr val="tx1"/>
                </a:solidFill>
              </a:rPr>
              <a:t>Maksila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id-ID" dirty="0" smtClean="0">
                <a:solidFill>
                  <a:schemeClr val="tx1"/>
                </a:solidFill>
              </a:rPr>
              <a:t>E.</a:t>
            </a:r>
            <a:r>
              <a:rPr lang="en-US" dirty="0" err="1" smtClean="0">
                <a:solidFill>
                  <a:schemeClr val="tx1"/>
                </a:solidFill>
              </a:rPr>
              <a:t>Mandibula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14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89260"/>
            <a:ext cx="2362200" cy="249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30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352928" cy="45693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Perhatikan</a:t>
            </a:r>
            <a:r>
              <a:rPr lang="en-US" dirty="0">
                <a:solidFill>
                  <a:schemeClr val="tx1"/>
                </a:solidFill>
              </a:rPr>
              <a:t> data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!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1)</a:t>
            </a:r>
            <a:r>
              <a:rPr lang="en-US" dirty="0" err="1" smtClean="0">
                <a:solidFill>
                  <a:schemeClr val="tx1"/>
                </a:solidFill>
              </a:rPr>
              <a:t>Ventrikel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2)</a:t>
            </a:r>
            <a:r>
              <a:rPr lang="en-US" dirty="0" err="1" smtClean="0">
                <a:solidFill>
                  <a:schemeClr val="tx1"/>
                </a:solidFill>
              </a:rPr>
              <a:t>Dextra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 </a:t>
            </a:r>
            <a:r>
              <a:rPr lang="en-US" dirty="0" err="1">
                <a:solidFill>
                  <a:schemeClr val="tx1"/>
                </a:solidFill>
              </a:rPr>
              <a:t>bilik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kanan</a:t>
            </a:r>
            <a:r>
              <a:rPr lang="en-US" dirty="0">
                <a:solidFill>
                  <a:schemeClr val="tx1"/>
                </a:solidFill>
              </a:rPr>
              <a:t> )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3)</a:t>
            </a:r>
            <a:r>
              <a:rPr lang="en-US" dirty="0" err="1" smtClean="0">
                <a:solidFill>
                  <a:schemeClr val="tx1"/>
                </a:solidFill>
              </a:rPr>
              <a:t>Pembuluh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arteri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4)</a:t>
            </a:r>
            <a:r>
              <a:rPr lang="en-US" dirty="0" err="1" smtClean="0">
                <a:solidFill>
                  <a:schemeClr val="tx1"/>
                </a:solidFill>
              </a:rPr>
              <a:t>Paru-paru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5)</a:t>
            </a:r>
            <a:r>
              <a:rPr lang="en-US" dirty="0" smtClean="0">
                <a:solidFill>
                  <a:schemeClr val="tx1"/>
                </a:solidFill>
              </a:rPr>
              <a:t>Vena </a:t>
            </a:r>
            <a:r>
              <a:rPr lang="en-US" dirty="0" err="1">
                <a:solidFill>
                  <a:schemeClr val="tx1"/>
                </a:solidFill>
              </a:rPr>
              <a:t>Pulmonalis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6)</a:t>
            </a:r>
            <a:r>
              <a:rPr lang="en-US" dirty="0" smtClean="0">
                <a:solidFill>
                  <a:schemeClr val="tx1"/>
                </a:solidFill>
              </a:rPr>
              <a:t>Atrium </a:t>
            </a:r>
            <a:r>
              <a:rPr lang="en-US" dirty="0" err="1">
                <a:solidFill>
                  <a:schemeClr val="tx1"/>
                </a:solidFill>
              </a:rPr>
              <a:t>sinistra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 err="1">
                <a:solidFill>
                  <a:schemeClr val="tx1"/>
                </a:solidFill>
              </a:rPr>
              <a:t>serambi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kiri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Rotasi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perjalanan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peredaran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kecil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1-2-3-4-5-6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1-2-4-5-6-3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1-2-3-6-5-4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1-2-4-3-5-4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1-2-6-5-3-4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15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8856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1" cy="48245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tx1"/>
                </a:solidFill>
              </a:rPr>
              <a:t>Vena kava superior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inferior </a:t>
            </a:r>
            <a:r>
              <a:rPr lang="en-US" dirty="0" err="1">
                <a:solidFill>
                  <a:schemeClr val="tx1"/>
                </a:solidFill>
              </a:rPr>
              <a:t>membawa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menuju</a:t>
            </a:r>
            <a:r>
              <a:rPr lang="en-US" dirty="0">
                <a:solidFill>
                  <a:schemeClr val="tx1"/>
                </a:solidFill>
              </a:rPr>
              <a:t> atrium </a:t>
            </a:r>
            <a:r>
              <a:rPr lang="en-US" dirty="0" err="1">
                <a:solidFill>
                  <a:schemeClr val="tx1"/>
                </a:solidFill>
              </a:rPr>
              <a:t>kanan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diteruskan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ventrikel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dialirkan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paru-paru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ilustrasi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ciri-ciri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peredaran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...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Besar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Kecil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Sedang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Tertutup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Terbuka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16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303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1628800"/>
            <a:ext cx="8208912" cy="46085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mengenai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ginjal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benar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kecuali</a:t>
            </a:r>
            <a:r>
              <a:rPr lang="en-US" dirty="0">
                <a:solidFill>
                  <a:schemeClr val="tx1"/>
                </a:solidFill>
              </a:rPr>
              <a:t> :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Ginjal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dibanding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ginjal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kanan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diluar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kantong</a:t>
            </a:r>
            <a:r>
              <a:rPr lang="en-US" dirty="0">
                <a:solidFill>
                  <a:schemeClr val="tx1"/>
                </a:solidFill>
              </a:rPr>
              <a:t> peritoneum.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Berbentuk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kacang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merah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Dibungkus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capsula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renalis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Berada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setinggi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Lumbal</a:t>
            </a:r>
            <a:r>
              <a:rPr lang="en-US" dirty="0">
                <a:solidFill>
                  <a:schemeClr val="tx1"/>
                </a:solidFill>
              </a:rPr>
              <a:t> III </a:t>
            </a:r>
            <a:r>
              <a:rPr lang="en-US" dirty="0" err="1">
                <a:solidFill>
                  <a:schemeClr val="tx1"/>
                </a:solidFill>
              </a:rPr>
              <a:t>sd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Lumbal</a:t>
            </a:r>
            <a:r>
              <a:rPr lang="en-US" dirty="0">
                <a:solidFill>
                  <a:schemeClr val="tx1"/>
                </a:solidFill>
              </a:rPr>
              <a:t> XII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17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524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1700808"/>
            <a:ext cx="8280920" cy="4425355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Perhatikan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gambar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Nama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ditunjuk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angka</a:t>
            </a:r>
            <a:r>
              <a:rPr lang="en-US" dirty="0">
                <a:solidFill>
                  <a:schemeClr val="tx1"/>
                </a:solidFill>
              </a:rPr>
              <a:t> 1 </a:t>
            </a:r>
            <a:r>
              <a:rPr lang="en-US" dirty="0" err="1">
                <a:solidFill>
                  <a:schemeClr val="tx1"/>
                </a:solidFill>
              </a:rPr>
              <a:t>beserta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fungsinya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benar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....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Glomerulus, </a:t>
            </a:r>
            <a:r>
              <a:rPr lang="en-US" dirty="0" err="1">
                <a:solidFill>
                  <a:schemeClr val="tx1"/>
                </a:solidFill>
              </a:rPr>
              <a:t>penyaring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zat-zat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Kapsula</a:t>
            </a:r>
            <a:r>
              <a:rPr lang="en-US" dirty="0">
                <a:solidFill>
                  <a:schemeClr val="tx1"/>
                </a:solidFill>
              </a:rPr>
              <a:t> bowman, </a:t>
            </a:r>
            <a:r>
              <a:rPr lang="en-US" dirty="0" err="1">
                <a:solidFill>
                  <a:schemeClr val="tx1"/>
                </a:solidFill>
              </a:rPr>
              <a:t>melindungi</a:t>
            </a:r>
            <a:r>
              <a:rPr lang="en-US" dirty="0">
                <a:solidFill>
                  <a:schemeClr val="tx1"/>
                </a:solidFill>
              </a:rPr>
              <a:t> glomerulus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Tubulus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kontortus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proksimal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reabsorpsi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zat-zat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masih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berguna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Tubulus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kontortus</a:t>
            </a:r>
            <a:r>
              <a:rPr lang="en-US" dirty="0">
                <a:solidFill>
                  <a:schemeClr val="tx1"/>
                </a:solidFill>
              </a:rPr>
              <a:t> distal, </a:t>
            </a:r>
            <a:r>
              <a:rPr lang="en-US" dirty="0" err="1">
                <a:solidFill>
                  <a:schemeClr val="tx1"/>
                </a:solidFill>
              </a:rPr>
              <a:t>augmentasi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diperlukan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Tubulus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kolektivus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mengumpulkan</a:t>
            </a:r>
            <a:r>
              <a:rPr lang="en-US" dirty="0">
                <a:solidFill>
                  <a:schemeClr val="tx1"/>
                </a:solidFill>
              </a:rPr>
              <a:t> urine </a:t>
            </a:r>
            <a:r>
              <a:rPr lang="en-US" dirty="0" err="1">
                <a:solidFill>
                  <a:schemeClr val="tx1"/>
                </a:solidFill>
              </a:rPr>
              <a:t>sesungguhnya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disalurkan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kantong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kemih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18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161925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2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92087"/>
          </a:xfrm>
        </p:spPr>
        <p:txBody>
          <a:bodyPr>
            <a:normAutofit fontScale="90000"/>
          </a:bodyPr>
          <a:lstStyle/>
          <a:p>
            <a:pPr algn="l"/>
            <a:r>
              <a:rPr lang="id-ID" dirty="0" smtClean="0"/>
              <a:t>SOAL 1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064896" cy="5040560"/>
          </a:xfrm>
        </p:spPr>
        <p:txBody>
          <a:bodyPr>
            <a:normAutofit/>
          </a:bodyPr>
          <a:lstStyle/>
          <a:p>
            <a:pPr lvl="0" algn="l"/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oksigenasi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sangat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jantung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memompa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transport </a:t>
            </a:r>
            <a:r>
              <a:rPr lang="en-US" dirty="0" err="1">
                <a:solidFill>
                  <a:schemeClr val="tx1"/>
                </a:solidFill>
              </a:rPr>
              <a:t>oksigen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pernyataan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, system organ </a:t>
            </a:r>
            <a:r>
              <a:rPr lang="en-US" dirty="0" err="1">
                <a:solidFill>
                  <a:schemeClr val="tx1"/>
                </a:solidFill>
              </a:rPr>
              <a:t>apakah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berpengaruh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proses </a:t>
            </a:r>
            <a:r>
              <a:rPr lang="en-US" dirty="0" err="1">
                <a:solidFill>
                  <a:schemeClr val="tx1"/>
                </a:solidFill>
              </a:rPr>
              <a:t>bernafas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respirasi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kardiovaskuler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otot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jantung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hematologi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System </a:t>
            </a:r>
            <a:r>
              <a:rPr lang="en-US" dirty="0" err="1">
                <a:solidFill>
                  <a:schemeClr val="tx1"/>
                </a:solidFill>
              </a:rPr>
              <a:t>saraf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88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5" cy="4569371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urutan</a:t>
            </a:r>
            <a:r>
              <a:rPr lang="en-US" dirty="0">
                <a:solidFill>
                  <a:schemeClr val="tx1"/>
                </a:solidFill>
              </a:rPr>
              <a:t> organ </a:t>
            </a:r>
            <a:r>
              <a:rPr lang="en-US" dirty="0" err="1">
                <a:solidFill>
                  <a:schemeClr val="tx1"/>
                </a:solidFill>
              </a:rPr>
              <a:t>pencernaan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dimulai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oral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…. …..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Oral – </a:t>
            </a:r>
            <a:r>
              <a:rPr lang="en-US" dirty="0" err="1">
                <a:solidFill>
                  <a:schemeClr val="tx1"/>
                </a:solidFill>
              </a:rPr>
              <a:t>esofagus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gaster</a:t>
            </a:r>
            <a:r>
              <a:rPr lang="en-US" dirty="0">
                <a:solidFill>
                  <a:schemeClr val="tx1"/>
                </a:solidFill>
              </a:rPr>
              <a:t> – duodenum – </a:t>
            </a:r>
            <a:r>
              <a:rPr lang="en-US" dirty="0" err="1">
                <a:solidFill>
                  <a:schemeClr val="tx1"/>
                </a:solidFill>
              </a:rPr>
              <a:t>jejenum</a:t>
            </a:r>
            <a:r>
              <a:rPr lang="en-US" dirty="0">
                <a:solidFill>
                  <a:schemeClr val="tx1"/>
                </a:solidFill>
              </a:rPr>
              <a:t> – ileum  -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asenden</a:t>
            </a:r>
            <a:r>
              <a:rPr lang="en-US" dirty="0">
                <a:solidFill>
                  <a:schemeClr val="tx1"/>
                </a:solidFill>
              </a:rPr>
              <a:t> -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transversum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desenden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 err="1">
                <a:solidFill>
                  <a:schemeClr val="tx1"/>
                </a:solidFill>
              </a:rPr>
              <a:t>rektum</a:t>
            </a:r>
            <a:r>
              <a:rPr lang="en-US" dirty="0">
                <a:solidFill>
                  <a:schemeClr val="tx1"/>
                </a:solidFill>
              </a:rPr>
              <a:t>- anus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Oral – </a:t>
            </a:r>
            <a:r>
              <a:rPr lang="en-US" dirty="0" err="1">
                <a:solidFill>
                  <a:schemeClr val="tx1"/>
                </a:solidFill>
              </a:rPr>
              <a:t>esofagus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gaster</a:t>
            </a:r>
            <a:r>
              <a:rPr lang="en-US" dirty="0">
                <a:solidFill>
                  <a:schemeClr val="tx1"/>
                </a:solidFill>
              </a:rPr>
              <a:t> – duodenum – ileum  - </a:t>
            </a:r>
            <a:r>
              <a:rPr lang="en-US" dirty="0" err="1">
                <a:solidFill>
                  <a:schemeClr val="tx1"/>
                </a:solidFill>
              </a:rPr>
              <a:t>jejenum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asenden</a:t>
            </a:r>
            <a:r>
              <a:rPr lang="en-US" dirty="0">
                <a:solidFill>
                  <a:schemeClr val="tx1"/>
                </a:solidFill>
              </a:rPr>
              <a:t> -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transversum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desenden-rektum</a:t>
            </a:r>
            <a:r>
              <a:rPr lang="en-US" dirty="0">
                <a:solidFill>
                  <a:schemeClr val="tx1"/>
                </a:solidFill>
              </a:rPr>
              <a:t>- anus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Oral – </a:t>
            </a:r>
            <a:r>
              <a:rPr lang="en-US" dirty="0" err="1">
                <a:solidFill>
                  <a:schemeClr val="tx1"/>
                </a:solidFill>
              </a:rPr>
              <a:t>esofagus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gaster</a:t>
            </a:r>
            <a:r>
              <a:rPr lang="en-US" dirty="0">
                <a:solidFill>
                  <a:schemeClr val="tx1"/>
                </a:solidFill>
              </a:rPr>
              <a:t> – duodenum – ileum  - </a:t>
            </a:r>
            <a:r>
              <a:rPr lang="en-US" dirty="0" err="1">
                <a:solidFill>
                  <a:schemeClr val="tx1"/>
                </a:solidFill>
              </a:rPr>
              <a:t>jejenum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asenden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desenden</a:t>
            </a:r>
            <a:r>
              <a:rPr lang="en-US" dirty="0">
                <a:solidFill>
                  <a:schemeClr val="tx1"/>
                </a:solidFill>
              </a:rPr>
              <a:t>--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transversum</a:t>
            </a:r>
            <a:r>
              <a:rPr lang="en-US" dirty="0">
                <a:solidFill>
                  <a:schemeClr val="tx1"/>
                </a:solidFill>
              </a:rPr>
              <a:t> -</a:t>
            </a:r>
            <a:r>
              <a:rPr lang="en-US" dirty="0" err="1">
                <a:solidFill>
                  <a:schemeClr val="tx1"/>
                </a:solidFill>
              </a:rPr>
              <a:t>rektum</a:t>
            </a:r>
            <a:r>
              <a:rPr lang="en-US" dirty="0">
                <a:solidFill>
                  <a:schemeClr val="tx1"/>
                </a:solidFill>
              </a:rPr>
              <a:t>- anus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Oral – </a:t>
            </a:r>
            <a:r>
              <a:rPr lang="en-US" dirty="0" err="1">
                <a:solidFill>
                  <a:schemeClr val="tx1"/>
                </a:solidFill>
              </a:rPr>
              <a:t>esofagus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gaster</a:t>
            </a:r>
            <a:r>
              <a:rPr lang="en-US" dirty="0">
                <a:solidFill>
                  <a:schemeClr val="tx1"/>
                </a:solidFill>
              </a:rPr>
              <a:t> – duodenum – </a:t>
            </a:r>
            <a:r>
              <a:rPr lang="en-US" dirty="0" err="1">
                <a:solidFill>
                  <a:schemeClr val="tx1"/>
                </a:solidFill>
              </a:rPr>
              <a:t>jejenum</a:t>
            </a:r>
            <a:r>
              <a:rPr lang="en-US" dirty="0">
                <a:solidFill>
                  <a:schemeClr val="tx1"/>
                </a:solidFill>
              </a:rPr>
              <a:t> – ileum  -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asenden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desenden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transversum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 err="1">
                <a:solidFill>
                  <a:schemeClr val="tx1"/>
                </a:solidFill>
              </a:rPr>
              <a:t>rektum</a:t>
            </a:r>
            <a:r>
              <a:rPr lang="en-US" dirty="0">
                <a:solidFill>
                  <a:schemeClr val="tx1"/>
                </a:solidFill>
              </a:rPr>
              <a:t>- anus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Oral- </a:t>
            </a:r>
            <a:r>
              <a:rPr lang="en-US" dirty="0" err="1">
                <a:solidFill>
                  <a:schemeClr val="tx1"/>
                </a:solidFill>
              </a:rPr>
              <a:t>esofagus</a:t>
            </a:r>
            <a:r>
              <a:rPr lang="en-US" dirty="0">
                <a:solidFill>
                  <a:schemeClr val="tx1"/>
                </a:solidFill>
              </a:rPr>
              <a:t>- duodenum- </a:t>
            </a:r>
            <a:r>
              <a:rPr lang="en-US" dirty="0" err="1">
                <a:solidFill>
                  <a:schemeClr val="tx1"/>
                </a:solidFill>
              </a:rPr>
              <a:t>jejenum</a:t>
            </a:r>
            <a:r>
              <a:rPr lang="en-US" dirty="0">
                <a:solidFill>
                  <a:schemeClr val="tx1"/>
                </a:solidFill>
              </a:rPr>
              <a:t>- ileum- </a:t>
            </a:r>
            <a:r>
              <a:rPr lang="en-US" dirty="0" err="1">
                <a:solidFill>
                  <a:schemeClr val="tx1"/>
                </a:solidFill>
              </a:rPr>
              <a:t>kolon</a:t>
            </a:r>
            <a:r>
              <a:rPr lang="en-US" dirty="0">
                <a:solidFill>
                  <a:schemeClr val="tx1"/>
                </a:solidFill>
              </a:rPr>
              <a:t>- rectum – anus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19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940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1" y="1556792"/>
            <a:ext cx="8136905" cy="4569371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epiglotis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…. …..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aspirasi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Mencegah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kembalinya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mulut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Memperlancar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pencernaan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Mengeluarkan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suara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Memberikan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gerakan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peristaltik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118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Tn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Usia</a:t>
            </a:r>
            <a:r>
              <a:rPr lang="en-US" dirty="0">
                <a:solidFill>
                  <a:schemeClr val="tx1"/>
                </a:solidFill>
              </a:rPr>
              <a:t> 45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IGD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nafas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2 </a:t>
            </a:r>
            <a:r>
              <a:rPr lang="en-US" dirty="0" err="1">
                <a:solidFill>
                  <a:schemeClr val="tx1"/>
                </a:solidFill>
              </a:rPr>
              <a:t>bulan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seorang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asisten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perawat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Urine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Sputum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SGOT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SGPT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Cek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lengkap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201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4973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X </a:t>
            </a:r>
            <a:r>
              <a:rPr lang="en-US" dirty="0" err="1">
                <a:solidFill>
                  <a:schemeClr val="tx1"/>
                </a:solidFill>
              </a:rPr>
              <a:t>mengeluh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sesak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nafas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palpasi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thorax </a:t>
            </a:r>
            <a:r>
              <a:rPr lang="en-US" dirty="0" err="1">
                <a:solidFill>
                  <a:schemeClr val="tx1"/>
                </a:solidFill>
              </a:rPr>
              <a:t>ditemukan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getaran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sebelah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kanan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rontgen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ditemukan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penumpukan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cairan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pembungkus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paru-paru</a:t>
            </a:r>
            <a:r>
              <a:rPr lang="en-US" dirty="0">
                <a:solidFill>
                  <a:schemeClr val="tx1"/>
                </a:solidFill>
              </a:rPr>
              <a:t>. Dari </a:t>
            </a:r>
            <a:r>
              <a:rPr lang="en-US" dirty="0" err="1">
                <a:solidFill>
                  <a:schemeClr val="tx1"/>
                </a:solidFill>
              </a:rPr>
              <a:t>kasus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penyakit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Penyakit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Jantung</a:t>
            </a:r>
            <a:r>
              <a:rPr lang="en-US" dirty="0">
                <a:solidFill>
                  <a:schemeClr val="tx1"/>
                </a:solidFill>
              </a:rPr>
              <a:t> coroner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Infark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miokard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Efusi</a:t>
            </a:r>
            <a:r>
              <a:rPr lang="en-US" dirty="0">
                <a:solidFill>
                  <a:schemeClr val="tx1"/>
                </a:solidFill>
              </a:rPr>
              <a:t> Pleura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Asma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Emfisema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9816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Nn</a:t>
            </a:r>
            <a:r>
              <a:rPr lang="en-US" dirty="0">
                <a:solidFill>
                  <a:schemeClr val="tx1"/>
                </a:solidFill>
              </a:rPr>
              <a:t>. B </a:t>
            </a:r>
            <a:r>
              <a:rPr lang="en-US" dirty="0" err="1">
                <a:solidFill>
                  <a:schemeClr val="tx1"/>
                </a:solidFill>
              </a:rPr>
              <a:t>dibawa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IGD </a:t>
            </a:r>
            <a:r>
              <a:rPr lang="en-US" dirty="0" err="1">
                <a:solidFill>
                  <a:schemeClr val="tx1"/>
                </a:solidFill>
              </a:rPr>
              <a:t>jatuh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pingsan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rumah</a:t>
            </a:r>
            <a:r>
              <a:rPr lang="en-US" dirty="0">
                <a:solidFill>
                  <a:schemeClr val="tx1"/>
                </a:solidFill>
              </a:rPr>
              <a:t>  ,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SPO2 </a:t>
            </a:r>
            <a:r>
              <a:rPr lang="en-US" dirty="0" err="1">
                <a:solidFill>
                  <a:schemeClr val="tx1"/>
                </a:solidFill>
              </a:rPr>
              <a:t>didapatkan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85. </a:t>
            </a: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yang paling </a:t>
            </a:r>
            <a:r>
              <a:rPr lang="en-US" dirty="0" err="1">
                <a:solidFill>
                  <a:schemeClr val="tx1"/>
                </a:solidFill>
              </a:rPr>
              <a:t>tepat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mengetahui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Nadi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Suhu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Laboratorium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06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Apa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dimaksud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vocal fremitus…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kelainan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daerah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paru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penumpukan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cairan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Palpasi</a:t>
            </a:r>
            <a:r>
              <a:rPr lang="en-US" dirty="0">
                <a:solidFill>
                  <a:schemeClr val="tx1"/>
                </a:solidFill>
              </a:rPr>
              <a:t> thorax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inspeksi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thorak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perkusi</a:t>
            </a:r>
            <a:r>
              <a:rPr lang="en-US" dirty="0">
                <a:solidFill>
                  <a:schemeClr val="tx1"/>
                </a:solidFill>
              </a:rPr>
              <a:t> thorax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24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409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80919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. H </a:t>
            </a:r>
            <a:r>
              <a:rPr lang="en-US" dirty="0" err="1">
                <a:solidFill>
                  <a:schemeClr val="tx1"/>
                </a:solidFill>
              </a:rPr>
              <a:t>usia</a:t>
            </a:r>
            <a:r>
              <a:rPr lang="en-US" dirty="0">
                <a:solidFill>
                  <a:schemeClr val="tx1"/>
                </a:solidFill>
              </a:rPr>
              <a:t> 70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IGD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kondisi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tachipneu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Berapakah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nilai</a:t>
            </a:r>
            <a:r>
              <a:rPr lang="en-US" dirty="0">
                <a:solidFill>
                  <a:schemeClr val="tx1"/>
                </a:solidFill>
              </a:rPr>
              <a:t> normal </a:t>
            </a:r>
            <a:r>
              <a:rPr lang="en-US" dirty="0" err="1">
                <a:solidFill>
                  <a:schemeClr val="tx1"/>
                </a:solidFill>
              </a:rPr>
              <a:t>tachipneu</a:t>
            </a:r>
            <a:r>
              <a:rPr lang="en-US" dirty="0">
                <a:solidFill>
                  <a:schemeClr val="tx1"/>
                </a:solidFill>
              </a:rPr>
              <a:t>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14-20x/</a:t>
            </a:r>
            <a:r>
              <a:rPr lang="en-US" dirty="0" err="1">
                <a:solidFill>
                  <a:schemeClr val="tx1"/>
                </a:solidFill>
              </a:rPr>
              <a:t>menit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16-20x/</a:t>
            </a:r>
            <a:r>
              <a:rPr lang="en-US" dirty="0" err="1">
                <a:solidFill>
                  <a:schemeClr val="tx1"/>
                </a:solidFill>
              </a:rPr>
              <a:t>menit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16-24x/</a:t>
            </a:r>
            <a:r>
              <a:rPr lang="en-US" dirty="0" err="1">
                <a:solidFill>
                  <a:schemeClr val="tx1"/>
                </a:solidFill>
              </a:rPr>
              <a:t>menit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16-25x/</a:t>
            </a:r>
            <a:r>
              <a:rPr lang="en-US" dirty="0" err="1">
                <a:solidFill>
                  <a:schemeClr val="tx1"/>
                </a:solidFill>
              </a:rPr>
              <a:t>menit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25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5539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Faktor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patofisiologi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terbentuknya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ulkus</a:t>
            </a:r>
            <a:r>
              <a:rPr lang="en-US" dirty="0">
                <a:solidFill>
                  <a:schemeClr val="tx1"/>
                </a:solidFill>
              </a:rPr>
              <a:t> decubitus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Malnutri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hipoksemia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Imobilitas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isekemik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Hipotensi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gesekan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yang lama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Anemia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26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155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Pernyataan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ulcus</a:t>
            </a:r>
            <a:r>
              <a:rPr lang="en-US" dirty="0">
                <a:solidFill>
                  <a:schemeClr val="tx1"/>
                </a:solidFill>
              </a:rPr>
              <a:t> decubitus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Gizi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kurang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anemia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memperlambat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penyembuhan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ulcus</a:t>
            </a:r>
            <a:r>
              <a:rPr lang="en-US" dirty="0">
                <a:solidFill>
                  <a:schemeClr val="tx1"/>
                </a:solidFill>
              </a:rPr>
              <a:t> decubitus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Gesekan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factor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ulkus</a:t>
            </a:r>
            <a:r>
              <a:rPr lang="en-US" dirty="0">
                <a:solidFill>
                  <a:schemeClr val="tx1"/>
                </a:solidFill>
              </a:rPr>
              <a:t> decubitus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gesekan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penderita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sadarannya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menyebabkan</a:t>
            </a:r>
            <a:r>
              <a:rPr lang="en-US" dirty="0">
                <a:solidFill>
                  <a:schemeClr val="tx1"/>
                </a:solidFill>
              </a:rPr>
              <a:t> trauma </a:t>
            </a:r>
            <a:r>
              <a:rPr lang="en-US" dirty="0" err="1">
                <a:solidFill>
                  <a:schemeClr val="tx1"/>
                </a:solidFill>
              </a:rPr>
              <a:t>mikroskopis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Ulkus</a:t>
            </a:r>
            <a:r>
              <a:rPr lang="en-US" dirty="0">
                <a:solidFill>
                  <a:schemeClr val="tx1"/>
                </a:solidFill>
              </a:rPr>
              <a:t> decubitus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melebihi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kapasitas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pengisian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kapiler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yakni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sekitar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20mmHg</a:t>
            </a:r>
            <a:endParaRPr lang="id-ID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Tekanan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yang lama yang </a:t>
            </a:r>
            <a:r>
              <a:rPr lang="en-US" dirty="0" err="1">
                <a:solidFill>
                  <a:schemeClr val="tx1"/>
                </a:solidFill>
              </a:rPr>
              <a:t>melampaui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kapiler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iskemik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      </a:t>
            </a:r>
            <a:r>
              <a:rPr lang="en-US" dirty="0" err="1" smtClean="0">
                <a:solidFill>
                  <a:schemeClr val="tx1"/>
                </a:solidFill>
              </a:rPr>
              <a:t>mengakibatkan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terbentuknya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ulcus</a:t>
            </a:r>
            <a:r>
              <a:rPr lang="en-US" dirty="0">
                <a:solidFill>
                  <a:schemeClr val="tx1"/>
                </a:solidFill>
              </a:rPr>
              <a:t> decubitus.</a:t>
            </a:r>
            <a:endParaRPr lang="id-ID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id-ID" dirty="0" smtClean="0">
                <a:solidFill>
                  <a:schemeClr val="tx1"/>
                </a:solidFill>
              </a:rPr>
              <a:t>E.   </a:t>
            </a:r>
            <a:r>
              <a:rPr lang="en-US" dirty="0" err="1" smtClean="0">
                <a:solidFill>
                  <a:schemeClr val="tx1"/>
                </a:solidFill>
              </a:rPr>
              <a:t>Mobilisasi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yang </a:t>
            </a:r>
            <a:r>
              <a:rPr lang="en-US" dirty="0" err="1">
                <a:solidFill>
                  <a:schemeClr val="tx1"/>
                </a:solidFill>
              </a:rPr>
              <a:t>berlebihan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tempat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tidur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27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7668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Pernyataan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benar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reticullary</a:t>
            </a:r>
            <a:r>
              <a:rPr lang="en-US" dirty="0">
                <a:solidFill>
                  <a:schemeClr val="tx1"/>
                </a:solidFill>
              </a:rPr>
              <a:t> layer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Memberi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ikatan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kuat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antara</a:t>
            </a:r>
            <a:r>
              <a:rPr lang="en-US" dirty="0">
                <a:solidFill>
                  <a:schemeClr val="tx1"/>
                </a:solidFill>
              </a:rPr>
              <a:t> epidermis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dermis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Membentuk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sidik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densitas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resptor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kulit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kasar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Proses </a:t>
            </a:r>
            <a:r>
              <a:rPr lang="en-US" dirty="0" err="1">
                <a:solidFill>
                  <a:schemeClr val="tx1"/>
                </a:solidFill>
              </a:rPr>
              <a:t>penggantian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mati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baru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28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6440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080119"/>
          </a:xfrm>
        </p:spPr>
        <p:txBody>
          <a:bodyPr>
            <a:normAutofit/>
          </a:bodyPr>
          <a:lstStyle/>
          <a:p>
            <a:pPr algn="l"/>
            <a:r>
              <a:rPr lang="id-ID" dirty="0" smtClean="0"/>
              <a:t>SOAL 2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496944" cy="4968552"/>
          </a:xfrm>
        </p:spPr>
        <p:txBody>
          <a:bodyPr/>
          <a:lstStyle/>
          <a:p>
            <a:pPr lvl="0" algn="l"/>
            <a:r>
              <a:rPr lang="en-US" dirty="0">
                <a:solidFill>
                  <a:schemeClr val="tx1"/>
                </a:solidFill>
              </a:rPr>
              <a:t>Proses </a:t>
            </a:r>
            <a:r>
              <a:rPr lang="en-US" dirty="0" err="1">
                <a:solidFill>
                  <a:schemeClr val="tx1"/>
                </a:solidFill>
              </a:rPr>
              <a:t>difusi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fisiologi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pernafasan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di…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Bronkus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Laring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Faring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Hidung</a:t>
            </a:r>
            <a:endParaRPr lang="id-ID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Alveoli </a:t>
            </a:r>
            <a:endParaRPr lang="id-ID" dirty="0" smtClean="0">
              <a:solidFill>
                <a:schemeClr val="tx1"/>
              </a:solidFill>
            </a:endParaRPr>
          </a:p>
          <a:p>
            <a:pPr algn="l"/>
            <a:endParaRPr lang="id-ID" dirty="0">
              <a:solidFill>
                <a:schemeClr val="tx1"/>
              </a:solidFill>
            </a:endParaRPr>
          </a:p>
          <a:p>
            <a:pPr algn="l"/>
            <a:endParaRPr lang="id-ID" dirty="0" smtClean="0">
              <a:solidFill>
                <a:schemeClr val="tx1"/>
              </a:solidFill>
            </a:endParaRPr>
          </a:p>
          <a:p>
            <a:pPr algn="l"/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Infeksi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diperoleh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dirumah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sakit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dialami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seorang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pasien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rumah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alasan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tersebut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Reservoir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Koloni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Nosokomial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MIkroba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Contagious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29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49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Jenis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Kelenjar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Endokrin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“master of Glands”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Kelenjar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Tiroid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Kelenjar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Paratiroid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Kelenjar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Hipofises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Kelejar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Hipotalamus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Kelenjar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hipertiroid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1871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Seorang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wanita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datang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ingin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memeriksakan</a:t>
            </a:r>
            <a:r>
              <a:rPr lang="en-US" dirty="0">
                <a:solidFill>
                  <a:schemeClr val="tx1"/>
                </a:solidFill>
              </a:rPr>
              <a:t> organ </a:t>
            </a:r>
            <a:r>
              <a:rPr lang="en-US" dirty="0" err="1">
                <a:solidFill>
                  <a:schemeClr val="tx1"/>
                </a:solidFill>
              </a:rPr>
              <a:t>reproduksinya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2 </a:t>
            </a:r>
            <a:r>
              <a:rPr lang="en-US" dirty="0" err="1">
                <a:solidFill>
                  <a:schemeClr val="tx1"/>
                </a:solidFill>
              </a:rPr>
              <a:t>minggu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mengalami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keputihan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klen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Klien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ingin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mndeteksi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kanker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serviks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yang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dimaksud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..?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HSG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USG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PAP Smear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EKG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X-Ray 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4866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Dibawah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Anggota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Ekstermitas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Bawah</a:t>
            </a:r>
            <a:r>
              <a:rPr lang="en-US" dirty="0">
                <a:solidFill>
                  <a:schemeClr val="tx1"/>
                </a:solidFill>
              </a:rPr>
              <a:t> ....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. Tibia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. Fibula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. Femur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. Metatarsal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Os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Humerus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830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pertahanan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...?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Eritrosit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Leukosit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Trombosit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Hemoglobin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Plasma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176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colon </a:t>
            </a:r>
            <a:r>
              <a:rPr lang="en-US" dirty="0" err="1">
                <a:solidFill>
                  <a:schemeClr val="tx1"/>
                </a:solidFill>
              </a:rPr>
              <a:t>feses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teruskan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rectum di </a:t>
            </a:r>
            <a:r>
              <a:rPr lang="en-US" dirty="0" err="1">
                <a:solidFill>
                  <a:schemeClr val="tx1"/>
                </a:solidFill>
              </a:rPr>
              <a:t>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dibusukkan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bakteri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buang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r>
              <a:rPr lang="en-US" dirty="0">
                <a:solidFill>
                  <a:schemeClr val="tx1"/>
                </a:solidFill>
              </a:rPr>
              <a:t>, proses </a:t>
            </a:r>
            <a:r>
              <a:rPr lang="en-US" dirty="0" err="1">
                <a:solidFill>
                  <a:schemeClr val="tx1"/>
                </a:solidFill>
              </a:rPr>
              <a:t>pencernaan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pembuangan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di </a:t>
            </a:r>
            <a:r>
              <a:rPr lang="en-US" dirty="0" err="1">
                <a:solidFill>
                  <a:schemeClr val="tx1"/>
                </a:solidFill>
              </a:rPr>
              <a:t>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proses ?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Ingesti</a:t>
            </a:r>
            <a:r>
              <a:rPr lang="en-US" dirty="0">
                <a:solidFill>
                  <a:schemeClr val="tx1"/>
                </a:solidFill>
              </a:rPr>
              <a:t>	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Digesti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Absorpsi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Sekresi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Eliminasi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34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1811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Bagian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perkemihan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berfungsi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penampung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sementara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Angsa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henle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Ureter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Vesica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urinaria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Uretra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Pelvis </a:t>
            </a:r>
            <a:r>
              <a:rPr lang="en-US" dirty="0" err="1">
                <a:solidFill>
                  <a:schemeClr val="tx1"/>
                </a:solidFill>
              </a:rPr>
              <a:t>ginjal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35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271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tx1"/>
                </a:solidFill>
              </a:rPr>
              <a:t>Susi </a:t>
            </a:r>
            <a:r>
              <a:rPr lang="en-US" dirty="0" err="1">
                <a:solidFill>
                  <a:schemeClr val="tx1"/>
                </a:solidFill>
              </a:rPr>
              <a:t>sedang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menjahit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pakaian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lalu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jarinya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tertusuk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jarum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namun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mengeluarkan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jarum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tertusuk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sampai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dilapisan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kulit</a:t>
            </a:r>
            <a:r>
              <a:rPr lang="en-US" dirty="0">
                <a:solidFill>
                  <a:schemeClr val="tx1"/>
                </a:solidFill>
              </a:rPr>
              <a:t>...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Epidermis.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Dermis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Hipodermis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Retikular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Badan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meissner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36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692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chemeClr val="tx1"/>
                </a:solidFill>
              </a:rPr>
              <a:t>Program UKS di </a:t>
            </a:r>
            <a:r>
              <a:rPr lang="en-US" dirty="0" err="1">
                <a:solidFill>
                  <a:schemeClr val="tx1"/>
                </a:solidFill>
              </a:rPr>
              <a:t>bidang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sekolah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sehat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………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Penyuluhan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remaja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Pembinaan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kantin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sekolah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Penyuluhan</a:t>
            </a:r>
            <a:r>
              <a:rPr lang="en-US" dirty="0">
                <a:solidFill>
                  <a:schemeClr val="tx1"/>
                </a:solidFill>
              </a:rPr>
              <a:t> hygiene </a:t>
            </a:r>
            <a:r>
              <a:rPr lang="en-US" dirty="0" err="1">
                <a:solidFill>
                  <a:schemeClr val="tx1"/>
                </a:solidFill>
              </a:rPr>
              <a:t>makanan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Pemeriksaan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berkala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jiwa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37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604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tx1"/>
                </a:solidFill>
              </a:rPr>
              <a:t>Usaha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individu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keluarga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kelompok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utnuk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menimbulkan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kesadaran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kemauan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kemampuan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peryataan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strategi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penyuluhan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kesehatan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dilihat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aspek</a:t>
            </a:r>
            <a:r>
              <a:rPr lang="en-US" dirty="0">
                <a:solidFill>
                  <a:schemeClr val="tx1"/>
                </a:solidFill>
              </a:rPr>
              <a:t>..?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Promotif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Preventif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Kuratif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Rehabilitatif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Primer 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38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953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464496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Berikut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kebutuhan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dasar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manusia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menurut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hierarki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maslow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kecuali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Fisiologis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Keselamatan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rasa </a:t>
            </a:r>
            <a:r>
              <a:rPr lang="en-US" dirty="0" err="1">
                <a:solidFill>
                  <a:schemeClr val="tx1"/>
                </a:solidFill>
              </a:rPr>
              <a:t>aman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Cinta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kasih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Aktualisasi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Social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00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1628800"/>
            <a:ext cx="8208912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Sakit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kepala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disebabkan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lingkungan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bising</a:t>
            </a:r>
            <a:r>
              <a:rPr lang="en-US" dirty="0">
                <a:solidFill>
                  <a:schemeClr val="tx1"/>
                </a:solidFill>
              </a:rPr>
              <a:t> ,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penyakit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akibat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kerja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termasuk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golongan</a:t>
            </a:r>
            <a:r>
              <a:rPr lang="en-US" dirty="0">
                <a:solidFill>
                  <a:schemeClr val="tx1"/>
                </a:solidFill>
              </a:rPr>
              <a:t> ...?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Kimiawi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Biologik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Fisiologik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Fisik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Psikososial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39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585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Limbah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berasal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obat</a:t>
            </a:r>
            <a:r>
              <a:rPr lang="en-US" dirty="0">
                <a:solidFill>
                  <a:schemeClr val="tx1"/>
                </a:solidFill>
              </a:rPr>
              <a:t> –</a:t>
            </a:r>
            <a:r>
              <a:rPr lang="en-US" dirty="0" err="1">
                <a:solidFill>
                  <a:schemeClr val="tx1"/>
                </a:solidFill>
              </a:rPr>
              <a:t>obat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kedaluwarsa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limbah</a:t>
            </a:r>
            <a:r>
              <a:rPr lang="en-US" dirty="0">
                <a:solidFill>
                  <a:schemeClr val="tx1"/>
                </a:solidFill>
              </a:rPr>
              <a:t> ...?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Benda </a:t>
            </a:r>
            <a:r>
              <a:rPr lang="en-US" dirty="0" err="1">
                <a:solidFill>
                  <a:schemeClr val="tx1"/>
                </a:solidFill>
              </a:rPr>
              <a:t>tajam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Jaringan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Radioaktif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>
                <a:solidFill>
                  <a:schemeClr val="tx1"/>
                </a:solidFill>
              </a:rPr>
              <a:t>Kimia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>
                <a:solidFill>
                  <a:schemeClr val="tx1"/>
                </a:solidFill>
              </a:rPr>
              <a:t>Farmasi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28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US" dirty="0"/>
              <a:t>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bandage scissors </a:t>
            </a:r>
            <a:r>
              <a:rPr lang="en-US" dirty="0" err="1"/>
              <a:t>yaitu</a:t>
            </a:r>
            <a:r>
              <a:rPr lang="en-US" dirty="0"/>
              <a:t> ….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Gunting</a:t>
            </a:r>
            <a:r>
              <a:rPr lang="en-US" dirty="0"/>
              <a:t> </a:t>
            </a:r>
            <a:r>
              <a:rPr lang="en-US" dirty="0" err="1"/>
              <a:t>perban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kassa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Gunting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pembedahan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episiotomy </a:t>
            </a:r>
            <a:r>
              <a:rPr lang="en-US" dirty="0" err="1"/>
              <a:t>klien</a:t>
            </a:r>
            <a:r>
              <a:rPr lang="en-US" dirty="0"/>
              <a:t> yang </a:t>
            </a:r>
            <a:r>
              <a:rPr lang="en-US" dirty="0" err="1"/>
              <a:t>melahirkan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angkat</a:t>
            </a:r>
            <a:r>
              <a:rPr lang="en-US" dirty="0"/>
              <a:t> </a:t>
            </a:r>
            <a:r>
              <a:rPr lang="en-US" dirty="0" err="1"/>
              <a:t>jahita</a:t>
            </a:r>
            <a:r>
              <a:rPr lang="id-ID" dirty="0"/>
              <a:t>n</a:t>
            </a:r>
          </a:p>
          <a:p>
            <a:pPr marL="624078" indent="-514350">
              <a:buFont typeface="+mj-lt"/>
              <a:buAutoNum type="alphaUcPeriod"/>
            </a:pP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jarum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menjahit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509856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lvl="0" indent="0">
              <a:buNone/>
            </a:pPr>
            <a:r>
              <a:rPr lang="en-US" dirty="0"/>
              <a:t>Yang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….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Memompa</a:t>
            </a:r>
            <a:r>
              <a:rPr lang="en-US" dirty="0"/>
              <a:t> </a:t>
            </a:r>
            <a:r>
              <a:rPr lang="en-US" dirty="0" err="1"/>
              <a:t>skrup</a:t>
            </a:r>
            <a:r>
              <a:rPr lang="en-US" dirty="0"/>
              <a:t> </a:t>
            </a:r>
            <a:r>
              <a:rPr lang="en-US" dirty="0" err="1"/>
              <a:t>balon</a:t>
            </a:r>
            <a:r>
              <a:rPr lang="en-US" dirty="0"/>
              <a:t> </a:t>
            </a:r>
            <a:r>
              <a:rPr lang="en-US" dirty="0" err="1"/>
              <a:t>karet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diafragma</a:t>
            </a:r>
            <a:r>
              <a:rPr lang="en-US" dirty="0"/>
              <a:t> </a:t>
            </a:r>
            <a:r>
              <a:rPr lang="en-US" dirty="0" err="1"/>
              <a:t>stetoskop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arteri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Meraba</a:t>
            </a:r>
            <a:r>
              <a:rPr lang="en-US" dirty="0"/>
              <a:t> </a:t>
            </a:r>
            <a:r>
              <a:rPr lang="en-US" dirty="0" err="1"/>
              <a:t>denyut</a:t>
            </a:r>
            <a:r>
              <a:rPr lang="en-US" dirty="0"/>
              <a:t> </a:t>
            </a:r>
            <a:r>
              <a:rPr lang="en-US" dirty="0" err="1"/>
              <a:t>arteri</a:t>
            </a:r>
            <a:r>
              <a:rPr lang="en-US" dirty="0"/>
              <a:t> brachialis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Meraba</a:t>
            </a:r>
            <a:r>
              <a:rPr lang="en-US" dirty="0"/>
              <a:t> </a:t>
            </a:r>
            <a:r>
              <a:rPr lang="en-US" dirty="0" err="1"/>
              <a:t>denyut</a:t>
            </a:r>
            <a:r>
              <a:rPr lang="en-US" dirty="0"/>
              <a:t> </a:t>
            </a:r>
            <a:r>
              <a:rPr lang="en-US" dirty="0" err="1"/>
              <a:t>arteri</a:t>
            </a:r>
            <a:r>
              <a:rPr lang="en-US" dirty="0"/>
              <a:t> </a:t>
            </a:r>
            <a:r>
              <a:rPr lang="en-US" dirty="0" err="1"/>
              <a:t>radialis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Membebaskan</a:t>
            </a:r>
            <a:r>
              <a:rPr lang="en-US" dirty="0"/>
              <a:t> </a:t>
            </a:r>
            <a:r>
              <a:rPr lang="en-US" dirty="0" err="1"/>
              <a:t>lengan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baju</a:t>
            </a:r>
            <a:endParaRPr lang="id-ID" dirty="0"/>
          </a:p>
          <a:p>
            <a:pPr marL="109728" indent="0">
              <a:buNone/>
            </a:pPr>
            <a:r>
              <a:rPr lang="en-US" dirty="0"/>
              <a:t> </a:t>
            </a:r>
            <a:endParaRPr lang="id-ID" dirty="0"/>
          </a:p>
          <a:p>
            <a:pPr marL="109728" indent="0">
              <a:buNone/>
            </a:pPr>
            <a:r>
              <a:rPr lang="en-US" dirty="0"/>
              <a:t> 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42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965177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US" dirty="0" err="1"/>
              <a:t>Denyut</a:t>
            </a:r>
            <a:r>
              <a:rPr lang="en-US" dirty="0"/>
              <a:t> </a:t>
            </a:r>
            <a:r>
              <a:rPr lang="en-US" dirty="0" err="1"/>
              <a:t>nadi</a:t>
            </a:r>
            <a:r>
              <a:rPr lang="en-US" dirty="0"/>
              <a:t> normal </a:t>
            </a:r>
            <a:r>
              <a:rPr lang="en-US" dirty="0" err="1"/>
              <a:t>pada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smtClean="0"/>
              <a:t>….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US" dirty="0"/>
              <a:t>60- </a:t>
            </a:r>
            <a:r>
              <a:rPr lang="en-US" dirty="0" smtClean="0"/>
              <a:t>180x/</a:t>
            </a:r>
            <a:r>
              <a:rPr lang="en-US" dirty="0" err="1" smtClean="0"/>
              <a:t>menit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US" dirty="0"/>
              <a:t>90 – </a:t>
            </a:r>
            <a:r>
              <a:rPr lang="en-US" dirty="0" smtClean="0"/>
              <a:t>120x/</a:t>
            </a:r>
            <a:r>
              <a:rPr lang="en-US" dirty="0" err="1" smtClean="0"/>
              <a:t>menit</a:t>
            </a:r>
            <a:endParaRPr lang="id-ID" dirty="0" smtClean="0"/>
          </a:p>
          <a:p>
            <a:pPr marL="624078" indent="-514350">
              <a:buFont typeface="+mj-lt"/>
              <a:buAutoNum type="alphaUcPeriod"/>
            </a:pPr>
            <a:r>
              <a:rPr lang="en-US" dirty="0"/>
              <a:t>60 – 100x/</a:t>
            </a:r>
            <a:r>
              <a:rPr lang="en-US" dirty="0" err="1"/>
              <a:t>menit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/>
              <a:t>90 – </a:t>
            </a:r>
            <a:r>
              <a:rPr lang="en-US" dirty="0" smtClean="0"/>
              <a:t>100x/</a:t>
            </a:r>
            <a:r>
              <a:rPr lang="en-US" dirty="0" err="1" smtClean="0"/>
              <a:t>mnt</a:t>
            </a:r>
            <a:endParaRPr lang="id-ID" dirty="0" smtClean="0"/>
          </a:p>
          <a:p>
            <a:pPr marL="624078" indent="-514350">
              <a:buFont typeface="+mj-lt"/>
              <a:buAutoNum type="alphaUcPeriod"/>
            </a:pPr>
            <a:r>
              <a:rPr lang="en-US" dirty="0" smtClean="0"/>
              <a:t>66x/</a:t>
            </a:r>
            <a:r>
              <a:rPr lang="en-US" dirty="0" err="1" smtClean="0"/>
              <a:t>mnt</a:t>
            </a:r>
            <a:endParaRPr lang="id-ID" dirty="0"/>
          </a:p>
          <a:p>
            <a:pPr marL="109728" lv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000454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hipertermi</a:t>
            </a:r>
            <a:r>
              <a:rPr lang="en-US" dirty="0"/>
              <a:t> </a:t>
            </a:r>
            <a:r>
              <a:rPr lang="en-US" dirty="0" err="1"/>
              <a:t>bilamana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smtClean="0"/>
              <a:t>….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US" dirty="0"/>
              <a:t>37,5°C	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US" dirty="0"/>
              <a:t>38°C	</a:t>
            </a:r>
            <a:endParaRPr lang="id-ID" dirty="0" smtClean="0"/>
          </a:p>
          <a:p>
            <a:pPr marL="624078" indent="-514350">
              <a:buFont typeface="+mj-lt"/>
              <a:buAutoNum type="alphaUcPeriod"/>
            </a:pPr>
            <a:r>
              <a:rPr lang="en-US" dirty="0"/>
              <a:t>&gt;38,5°C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r>
              <a:rPr lang="en-US" dirty="0"/>
              <a:t>&gt;39,5°C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r>
              <a:rPr lang="en-US" dirty="0" smtClean="0"/>
              <a:t>&gt;</a:t>
            </a:r>
            <a:r>
              <a:rPr lang="en-US" dirty="0"/>
              <a:t>40°C</a:t>
            </a:r>
            <a:endParaRPr lang="id-ID" dirty="0"/>
          </a:p>
          <a:p>
            <a:pPr marL="109728" lvl="0" indent="0">
              <a:buNone/>
            </a:pP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44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223613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kasus</a:t>
            </a:r>
            <a:r>
              <a:rPr lang="en-ID" dirty="0"/>
              <a:t> post op </a:t>
            </a:r>
            <a:r>
              <a:rPr lang="en-ID" dirty="0" err="1"/>
              <a:t>tonsilektomi</a:t>
            </a:r>
            <a:r>
              <a:rPr lang="en-ID" dirty="0"/>
              <a:t>, </a:t>
            </a:r>
            <a:r>
              <a:rPr lang="en-ID" dirty="0" err="1"/>
              <a:t>dibawah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asistensi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yang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perdarahan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rasa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setempat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….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r>
              <a:rPr lang="en-ID" dirty="0" err="1"/>
              <a:t>Kompres</a:t>
            </a:r>
            <a:r>
              <a:rPr lang="en-ID" dirty="0"/>
              <a:t> </a:t>
            </a:r>
            <a:r>
              <a:rPr lang="en-ID" dirty="0" err="1"/>
              <a:t>hangat</a:t>
            </a:r>
            <a:r>
              <a:rPr lang="en-ID" dirty="0"/>
              <a:t> </a:t>
            </a:r>
            <a:r>
              <a:rPr lang="en-ID" dirty="0" err="1" smtClean="0"/>
              <a:t>kering</a:t>
            </a:r>
            <a:endParaRPr lang="id-ID" dirty="0" smtClean="0"/>
          </a:p>
          <a:p>
            <a:pPr marL="624078" indent="-514350">
              <a:buFont typeface="+mj-lt"/>
              <a:buAutoNum type="alphaUcPeriod"/>
            </a:pPr>
            <a:r>
              <a:rPr lang="en-ID" dirty="0" err="1"/>
              <a:t>Kompres</a:t>
            </a:r>
            <a:r>
              <a:rPr lang="en-ID" dirty="0"/>
              <a:t> </a:t>
            </a:r>
            <a:r>
              <a:rPr lang="en-ID" dirty="0" err="1"/>
              <a:t>hangat</a:t>
            </a:r>
            <a:r>
              <a:rPr lang="en-ID" dirty="0"/>
              <a:t> </a:t>
            </a:r>
            <a:r>
              <a:rPr lang="en-ID" dirty="0" err="1" smtClean="0"/>
              <a:t>basah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Kompres</a:t>
            </a:r>
            <a:r>
              <a:rPr lang="en-ID" dirty="0"/>
              <a:t> </a:t>
            </a:r>
            <a:r>
              <a:rPr lang="en-ID" dirty="0" err="1"/>
              <a:t>dingin</a:t>
            </a:r>
            <a:r>
              <a:rPr lang="en-ID" dirty="0"/>
              <a:t> </a:t>
            </a:r>
            <a:r>
              <a:rPr lang="en-ID" dirty="0" err="1"/>
              <a:t>kering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r>
              <a:rPr lang="en-ID" dirty="0" err="1"/>
              <a:t>Kompres</a:t>
            </a:r>
            <a:r>
              <a:rPr lang="en-ID" dirty="0"/>
              <a:t> </a:t>
            </a:r>
            <a:r>
              <a:rPr lang="en-ID" dirty="0" err="1"/>
              <a:t>dingin</a:t>
            </a:r>
            <a:r>
              <a:rPr lang="en-ID" dirty="0"/>
              <a:t> </a:t>
            </a:r>
            <a:r>
              <a:rPr lang="en-ID" dirty="0" err="1" smtClean="0"/>
              <a:t>basah</a:t>
            </a:r>
            <a:endParaRPr lang="id-ID" dirty="0" smtClean="0"/>
          </a:p>
          <a:p>
            <a:pPr marL="624078" indent="-514350">
              <a:buFont typeface="+mj-lt"/>
              <a:buAutoNum type="alphaUcPeriod"/>
            </a:pPr>
            <a:r>
              <a:rPr lang="en-ID" dirty="0" err="1"/>
              <a:t>Kompres</a:t>
            </a:r>
            <a:r>
              <a:rPr lang="en-ID" dirty="0"/>
              <a:t> </a:t>
            </a:r>
            <a:r>
              <a:rPr lang="en-ID" dirty="0" err="1"/>
              <a:t>panas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45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212903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US" dirty="0" err="1"/>
              <a:t>Kulit</a:t>
            </a:r>
            <a:r>
              <a:rPr lang="en-US" dirty="0"/>
              <a:t> yang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kebiruan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….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r>
              <a:rPr lang="en-US" dirty="0" err="1"/>
              <a:t>Takipnea</a:t>
            </a:r>
            <a:r>
              <a:rPr lang="en-US" dirty="0"/>
              <a:t>	</a:t>
            </a:r>
            <a:endParaRPr lang="id-ID" dirty="0" smtClean="0"/>
          </a:p>
          <a:p>
            <a:pPr marL="624078" indent="-514350">
              <a:buFont typeface="+mj-lt"/>
              <a:buAutoNum type="alphaUcPeriod"/>
            </a:pPr>
            <a:r>
              <a:rPr lang="en-US" dirty="0"/>
              <a:t>Dyspnea	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US" dirty="0"/>
              <a:t>Apnea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 err="1"/>
              <a:t>Sianosis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US" dirty="0"/>
              <a:t>Stridor</a:t>
            </a:r>
            <a:endParaRPr lang="id-ID" dirty="0"/>
          </a:p>
          <a:p>
            <a:pPr marL="109728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46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594643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 </a:t>
            </a:r>
            <a:r>
              <a:rPr lang="en-ID" dirty="0" err="1"/>
              <a:t>alat</a:t>
            </a:r>
            <a:r>
              <a:rPr lang="en-ID" dirty="0"/>
              <a:t> –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, </a:t>
            </a:r>
            <a:r>
              <a:rPr lang="en-ID" dirty="0" err="1"/>
              <a:t>tahapan</a:t>
            </a:r>
            <a:r>
              <a:rPr lang="en-ID" dirty="0"/>
              <a:t> </a:t>
            </a:r>
            <a:r>
              <a:rPr lang="en-ID" dirty="0" err="1"/>
              <a:t>berikutnya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membersihkan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mensterilkan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 </a:t>
            </a:r>
            <a:r>
              <a:rPr lang="en-ID" dirty="0" err="1"/>
              <a:t>Dibawah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sterilisasi</a:t>
            </a:r>
            <a:r>
              <a:rPr lang="en-ID" dirty="0"/>
              <a:t> yang </a:t>
            </a:r>
            <a:r>
              <a:rPr lang="en-ID" dirty="0" err="1"/>
              <a:t>benar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yang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logam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gunting</a:t>
            </a:r>
            <a:r>
              <a:rPr lang="en-ID" dirty="0"/>
              <a:t>, </a:t>
            </a:r>
            <a:r>
              <a:rPr lang="en-ID" dirty="0" err="1"/>
              <a:t>pinset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klem</a:t>
            </a:r>
            <a:r>
              <a:rPr lang="en-ID" dirty="0"/>
              <a:t> </a:t>
            </a:r>
            <a:r>
              <a:rPr lang="en-ID" dirty="0" err="1"/>
              <a:t>arteri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....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Radiasi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Pemanasan</a:t>
            </a:r>
            <a:r>
              <a:rPr lang="en-ID" dirty="0"/>
              <a:t> </a:t>
            </a:r>
            <a:r>
              <a:rPr lang="en-ID" dirty="0" err="1"/>
              <a:t>kering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Merendam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larutan</a:t>
            </a:r>
            <a:r>
              <a:rPr lang="en-ID" dirty="0"/>
              <a:t> alcohol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Ditaburi</a:t>
            </a:r>
            <a:r>
              <a:rPr lang="en-ID" dirty="0"/>
              <a:t> tablet formalin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/>
              <a:t>Air </a:t>
            </a:r>
            <a:r>
              <a:rPr lang="en-ID" dirty="0" err="1"/>
              <a:t>mendidih</a:t>
            </a: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47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253143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seorang</a:t>
            </a:r>
            <a:r>
              <a:rPr lang="en-ID" dirty="0"/>
              <a:t> </a:t>
            </a:r>
            <a:r>
              <a:rPr lang="en-ID" dirty="0" err="1"/>
              <a:t>asisten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hipotermi</a:t>
            </a:r>
            <a:r>
              <a:rPr lang="en-ID" dirty="0"/>
              <a:t>, </a:t>
            </a:r>
            <a:r>
              <a:rPr lang="en-ID" dirty="0" err="1"/>
              <a:t>tindakan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....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Buli</a:t>
            </a:r>
            <a:r>
              <a:rPr lang="en-ID" dirty="0"/>
              <a:t> – </a:t>
            </a:r>
            <a:r>
              <a:rPr lang="en-ID" dirty="0" err="1"/>
              <a:t>buli</a:t>
            </a:r>
            <a:r>
              <a:rPr lang="en-ID" dirty="0"/>
              <a:t> </a:t>
            </a:r>
            <a:r>
              <a:rPr lang="en-ID" dirty="0" err="1"/>
              <a:t>panas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Buli</a:t>
            </a:r>
            <a:r>
              <a:rPr lang="en-ID" dirty="0"/>
              <a:t> – </a:t>
            </a:r>
            <a:r>
              <a:rPr lang="en-ID" dirty="0" err="1"/>
              <a:t>buli</a:t>
            </a:r>
            <a:r>
              <a:rPr lang="en-ID" dirty="0"/>
              <a:t> </a:t>
            </a:r>
            <a:r>
              <a:rPr lang="en-ID" dirty="0" err="1"/>
              <a:t>dingin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Kirbat</a:t>
            </a:r>
            <a:r>
              <a:rPr lang="en-ID" dirty="0"/>
              <a:t> </a:t>
            </a:r>
            <a:r>
              <a:rPr lang="en-ID" dirty="0" err="1"/>
              <a:t>es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dipakaikan</a:t>
            </a:r>
            <a:r>
              <a:rPr lang="en-ID" dirty="0"/>
              <a:t> </a:t>
            </a:r>
            <a:r>
              <a:rPr lang="en-ID" dirty="0" err="1"/>
              <a:t>baju</a:t>
            </a:r>
            <a:r>
              <a:rPr lang="en-ID" dirty="0"/>
              <a:t> tipis 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Kompres</a:t>
            </a:r>
            <a:r>
              <a:rPr lang="en-ID" dirty="0"/>
              <a:t> </a:t>
            </a:r>
            <a:r>
              <a:rPr lang="en-ID" dirty="0" err="1"/>
              <a:t>dingin</a:t>
            </a:r>
            <a:r>
              <a:rPr lang="en-ID" dirty="0"/>
              <a:t> </a:t>
            </a:r>
            <a:r>
              <a:rPr lang="en-ID" dirty="0" err="1"/>
              <a:t>basah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48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0119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1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Kehilangan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cairan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manusia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menimbulkan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macam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gejala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satunya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penurunan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kesadaran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jika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kehilangan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cairan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jumlah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&lt; </a:t>
            </a:r>
            <a:r>
              <a:rPr lang="en-US" dirty="0">
                <a:solidFill>
                  <a:schemeClr val="tx1"/>
                </a:solidFill>
              </a:rPr>
              <a:t>5%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&gt; </a:t>
            </a:r>
            <a:r>
              <a:rPr lang="en-US" dirty="0">
                <a:solidFill>
                  <a:schemeClr val="tx1"/>
                </a:solidFill>
              </a:rPr>
              <a:t>5%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&lt; </a:t>
            </a:r>
            <a:r>
              <a:rPr lang="en-US" dirty="0">
                <a:solidFill>
                  <a:schemeClr val="tx1"/>
                </a:solidFill>
              </a:rPr>
              <a:t>10%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5-10</a:t>
            </a:r>
            <a:r>
              <a:rPr lang="en-US" dirty="0">
                <a:solidFill>
                  <a:schemeClr val="tx1"/>
                </a:solidFill>
              </a:rPr>
              <a:t>%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10-15</a:t>
            </a:r>
            <a:r>
              <a:rPr lang="en-US" dirty="0">
                <a:solidFill>
                  <a:schemeClr val="tx1"/>
                </a:solidFill>
              </a:rPr>
              <a:t>%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4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53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tindakan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huknah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lewat</a:t>
            </a:r>
            <a:r>
              <a:rPr lang="en-ID" dirty="0"/>
              <a:t> anus,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disiapkan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posisi</a:t>
            </a:r>
            <a:r>
              <a:rPr lang="en-ID" dirty="0"/>
              <a:t> </a:t>
            </a:r>
            <a:r>
              <a:rPr lang="en-ID" dirty="0" smtClean="0"/>
              <a:t>….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ID" dirty="0"/>
              <a:t>Dorsal recumbent </a:t>
            </a:r>
            <a:endParaRPr lang="id-ID" dirty="0" smtClean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Trendelenberg</a:t>
            </a:r>
            <a:r>
              <a:rPr lang="en-ID" dirty="0"/>
              <a:t> </a:t>
            </a:r>
            <a:endParaRPr lang="id-ID" dirty="0" smtClean="0"/>
          </a:p>
          <a:p>
            <a:pPr marL="624078" indent="-514350">
              <a:buFont typeface="+mj-lt"/>
              <a:buAutoNum type="alphaUcPeriod"/>
            </a:pPr>
            <a:r>
              <a:rPr lang="en-ID" dirty="0" err="1"/>
              <a:t>Sim</a:t>
            </a:r>
            <a:r>
              <a:rPr lang="en-ID" dirty="0"/>
              <a:t> </a:t>
            </a:r>
            <a:r>
              <a:rPr lang="en-ID" dirty="0" err="1"/>
              <a:t>kiri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kanan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r>
              <a:rPr lang="en-ID" dirty="0"/>
              <a:t>Fowler </a:t>
            </a:r>
            <a:endParaRPr lang="id-ID" dirty="0"/>
          </a:p>
          <a:p>
            <a:pPr marL="624078" indent="-514350">
              <a:buFont typeface="+mj-lt"/>
              <a:buAutoNum type="alphaUcPeriod"/>
            </a:pPr>
            <a:r>
              <a:rPr lang="en-ID" dirty="0" err="1"/>
              <a:t>Litototmi</a:t>
            </a:r>
            <a:endParaRPr lang="id-ID" dirty="0"/>
          </a:p>
          <a:p>
            <a:pPr marL="109728" lvl="0" indent="0">
              <a:buNone/>
            </a:pPr>
            <a:endParaRPr lang="id-ID" dirty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id-ID" dirty="0" smtClean="0"/>
              <a:t>SOAL 49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738194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en-ID" dirty="0"/>
              <a:t>Yang </a:t>
            </a:r>
            <a:r>
              <a:rPr lang="en-ID" dirty="0" err="1"/>
              <a:t>dimaksud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</a:t>
            </a:r>
            <a:r>
              <a:rPr lang="en-ID" dirty="0" err="1"/>
              <a:t>terbuka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…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yang </a:t>
            </a:r>
            <a:r>
              <a:rPr lang="en-ID" dirty="0" err="1"/>
              <a:t>sedang</a:t>
            </a:r>
            <a:r>
              <a:rPr lang="en-ID" dirty="0"/>
              <a:t> </a:t>
            </a:r>
            <a:r>
              <a:rPr lang="en-ID" dirty="0" err="1"/>
              <a:t>dipakai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pasien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bakar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baru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anak</a:t>
            </a:r>
            <a:endParaRPr lang="id-ID" dirty="0"/>
          </a:p>
          <a:p>
            <a:pPr marL="624078" lvl="0" indent="-514350">
              <a:buFont typeface="+mj-lt"/>
              <a:buAutoNum type="alphaUcPeriod"/>
            </a:pP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 smtClean="0"/>
              <a:t>jantung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50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75692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92887" cy="442535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Pengaturan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bertujuan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membatasi</a:t>
            </a:r>
            <a:r>
              <a:rPr lang="en-US" dirty="0">
                <a:solidFill>
                  <a:schemeClr val="tx1"/>
                </a:solidFill>
              </a:rPr>
              <a:t> volume </a:t>
            </a:r>
            <a:r>
              <a:rPr lang="en-US" dirty="0" err="1">
                <a:solidFill>
                  <a:schemeClr val="tx1"/>
                </a:solidFill>
              </a:rPr>
              <a:t>feses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merangsang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saluran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cerna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Diit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pasien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infeksi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Diit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sisa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Diit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pasien</a:t>
            </a:r>
            <a:r>
              <a:rPr lang="en-US" dirty="0">
                <a:solidFill>
                  <a:schemeClr val="tx1"/>
                </a:solidFill>
              </a:rPr>
              <a:t> typhoid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Diit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rendah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serat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Diit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pasien</a:t>
            </a:r>
            <a:r>
              <a:rPr lang="en-US" dirty="0">
                <a:solidFill>
                  <a:schemeClr val="tx1"/>
                </a:solidFill>
              </a:rPr>
              <a:t> gastritis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5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439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92887" cy="4497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>
                <a:solidFill>
                  <a:schemeClr val="tx1"/>
                </a:solidFill>
              </a:rPr>
              <a:t>Salah </a:t>
            </a:r>
            <a:r>
              <a:rPr lang="en-US" dirty="0" err="1">
                <a:solidFill>
                  <a:schemeClr val="tx1"/>
                </a:solidFill>
              </a:rPr>
              <a:t>satu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syarat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pasien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vitamin </a:t>
            </a:r>
            <a:r>
              <a:rPr lang="en-US" dirty="0" err="1">
                <a:solidFill>
                  <a:schemeClr val="tx1"/>
                </a:solidFill>
              </a:rPr>
              <a:t>baik</a:t>
            </a:r>
            <a:r>
              <a:rPr lang="en-US" dirty="0">
                <a:solidFill>
                  <a:schemeClr val="tx1"/>
                </a:solidFill>
              </a:rPr>
              <a:t> C.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dilakukan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mencapai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tujuan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pasien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infeksi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yakni</a:t>
            </a:r>
            <a:r>
              <a:rPr lang="en-US" dirty="0">
                <a:solidFill>
                  <a:schemeClr val="tx1"/>
                </a:solidFill>
              </a:rPr>
              <a:t>…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Mengganti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kebutuhan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cairan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Memenuhi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kebutuhan</a:t>
            </a:r>
            <a:r>
              <a:rPr lang="en-US" dirty="0">
                <a:solidFill>
                  <a:schemeClr val="tx1"/>
                </a:solidFill>
              </a:rPr>
              <a:t> energy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Meningkatkan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BB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Meninggkatkan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imunitas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Memberikan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makanan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dicerna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6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722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08911" cy="435334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Seorang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ibu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rumah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tangga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mengeluh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meminta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anakny</a:t>
            </a:r>
            <a:r>
              <a:rPr lang="en-US" dirty="0">
                <a:solidFill>
                  <a:schemeClr val="tx1"/>
                </a:solidFill>
              </a:rPr>
              <a:t> (AN. S)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membelikan</a:t>
            </a:r>
            <a:r>
              <a:rPr lang="en-US" dirty="0">
                <a:solidFill>
                  <a:schemeClr val="tx1"/>
                </a:solidFill>
              </a:rPr>
              <a:t> BODREX di </a:t>
            </a:r>
            <a:r>
              <a:rPr lang="en-US" dirty="0" err="1">
                <a:solidFill>
                  <a:schemeClr val="tx1"/>
                </a:solidFill>
              </a:rPr>
              <a:t>toko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kelontong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belakang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rumah</a:t>
            </a:r>
            <a:r>
              <a:rPr lang="en-US" dirty="0">
                <a:solidFill>
                  <a:schemeClr val="tx1"/>
                </a:solidFill>
              </a:rPr>
              <a:t>. Dan An. S </a:t>
            </a:r>
            <a:r>
              <a:rPr lang="en-US" dirty="0" err="1">
                <a:solidFill>
                  <a:schemeClr val="tx1"/>
                </a:solidFill>
              </a:rPr>
              <a:t>memberikan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obat</a:t>
            </a:r>
            <a:r>
              <a:rPr lang="en-US" dirty="0">
                <a:solidFill>
                  <a:schemeClr val="tx1"/>
                </a:solidFill>
              </a:rPr>
              <a:t> BODREX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ibunya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kasus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diatas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obat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dibeli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An. A </a:t>
            </a:r>
            <a:r>
              <a:rPr lang="en-US" dirty="0" err="1">
                <a:solidFill>
                  <a:schemeClr val="tx1"/>
                </a:solidFill>
              </a:rPr>
              <a:t>tergolong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jenis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obat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Obat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Bebas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Obat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bebas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terbatas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Obat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Obat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psikotropika</a:t>
            </a:r>
            <a:endParaRPr lang="id-ID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Jamu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7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3459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Kondisi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penurunan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kesadaran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pasien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memiliki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respon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psikomotor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lambat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tertidur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namun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kesadaran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pulih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ketika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dirangsang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tetapi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kemudian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jatuh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tertidur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mampu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menberi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jawaban</a:t>
            </a:r>
            <a:r>
              <a:rPr lang="en-US" dirty="0">
                <a:solidFill>
                  <a:schemeClr val="tx1"/>
                </a:solidFill>
              </a:rPr>
              <a:t> verbal </a:t>
            </a:r>
            <a:r>
              <a:rPr lang="en-US" dirty="0" err="1">
                <a:solidFill>
                  <a:schemeClr val="tx1"/>
                </a:solidFill>
              </a:rPr>
              <a:t>disebut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….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Composmentis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Apatis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>
                <a:solidFill>
                  <a:schemeClr val="tx1"/>
                </a:solidFill>
              </a:rPr>
              <a:t>Delirium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Somnolen</a:t>
            </a:r>
            <a:endParaRPr lang="id-ID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lphaUcPeriod"/>
            </a:pPr>
            <a:r>
              <a:rPr lang="en-US" dirty="0" err="1" smtClean="0">
                <a:solidFill>
                  <a:schemeClr val="tx1"/>
                </a:solidFill>
              </a:rPr>
              <a:t>Koma</a:t>
            </a:r>
            <a:endParaRPr lang="id-ID" dirty="0">
              <a:solidFill>
                <a:schemeClr val="tx1"/>
              </a:solidFill>
            </a:endParaRP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SOAL 8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9579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</TotalTime>
  <Words>1819</Words>
  <Application>Microsoft Office PowerPoint</Application>
  <PresentationFormat>On-screen Show (4:3)</PresentationFormat>
  <Paragraphs>399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Concourse</vt:lpstr>
      <vt:lpstr>SOAL TRYOUT</vt:lpstr>
      <vt:lpstr>SOAL 1</vt:lpstr>
      <vt:lpstr>SOAL 2</vt:lpstr>
      <vt:lpstr>SOAL 3</vt:lpstr>
      <vt:lpstr>SOAL 4</vt:lpstr>
      <vt:lpstr>SOAL 5</vt:lpstr>
      <vt:lpstr>SOAL 6</vt:lpstr>
      <vt:lpstr>SOAL 7</vt:lpstr>
      <vt:lpstr>SOAL 8</vt:lpstr>
      <vt:lpstr>SOAL 9</vt:lpstr>
      <vt:lpstr>SOAL 10</vt:lpstr>
      <vt:lpstr>SOAL 11</vt:lpstr>
      <vt:lpstr>SOAL 12</vt:lpstr>
      <vt:lpstr>SOAL 13</vt:lpstr>
      <vt:lpstr>SOAL 14</vt:lpstr>
      <vt:lpstr>SOAL 15</vt:lpstr>
      <vt:lpstr>SOAL 16</vt:lpstr>
      <vt:lpstr>SOAL 17</vt:lpstr>
      <vt:lpstr>SOAL 18</vt:lpstr>
      <vt:lpstr>SOAL 19</vt:lpstr>
      <vt:lpstr>SOAL 20</vt:lpstr>
      <vt:lpstr>SOAL 21</vt:lpstr>
      <vt:lpstr>SOAL 22</vt:lpstr>
      <vt:lpstr>SOAL 23</vt:lpstr>
      <vt:lpstr>SOAL 24</vt:lpstr>
      <vt:lpstr>SOAL 25</vt:lpstr>
      <vt:lpstr>SOAL 26</vt:lpstr>
      <vt:lpstr>SOAL 27</vt:lpstr>
      <vt:lpstr>SOAL 28</vt:lpstr>
      <vt:lpstr>SOAL 29</vt:lpstr>
      <vt:lpstr>SOAL 30</vt:lpstr>
      <vt:lpstr>SOAL 31</vt:lpstr>
      <vt:lpstr>SOAL 32</vt:lpstr>
      <vt:lpstr>SOAL 33</vt:lpstr>
      <vt:lpstr>SOAL 34</vt:lpstr>
      <vt:lpstr>SOAL 35</vt:lpstr>
      <vt:lpstr>SOAL 36</vt:lpstr>
      <vt:lpstr>SOAL 37</vt:lpstr>
      <vt:lpstr>SOAL 38</vt:lpstr>
      <vt:lpstr>SOAL 39</vt:lpstr>
      <vt:lpstr>SOAL 40</vt:lpstr>
      <vt:lpstr>SOAL 41</vt:lpstr>
      <vt:lpstr>SOAL 42</vt:lpstr>
      <vt:lpstr>SOAL 43</vt:lpstr>
      <vt:lpstr>SOAL 44</vt:lpstr>
      <vt:lpstr>SOAL 45</vt:lpstr>
      <vt:lpstr>SOAL 46</vt:lpstr>
      <vt:lpstr>SOAL 47</vt:lpstr>
      <vt:lpstr>SOAL 48</vt:lpstr>
      <vt:lpstr>SOAL 49</vt:lpstr>
      <vt:lpstr>SOAL 50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TRYOUT</dc:title>
  <dc:creator>USER</dc:creator>
  <cp:lastModifiedBy>USER</cp:lastModifiedBy>
  <cp:revision>19</cp:revision>
  <dcterms:created xsi:type="dcterms:W3CDTF">2020-02-28T04:12:03Z</dcterms:created>
  <dcterms:modified xsi:type="dcterms:W3CDTF">2020-03-01T00:32:57Z</dcterms:modified>
</cp:coreProperties>
</file>